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image" Target="../media/image-9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98080" y="-731520"/>
            <a:ext cx="3657600" cy="3657600"/>
          </a:xfrm>
          <a:prstGeom prst="oval">
            <a:avLst/>
          </a:prstGeom>
          <a:solidFill>
            <a:srgbClr val="0A5878">
              <a:alpha val="60000"/>
            </a:srgbClr>
          </a:solidFill>
          <a:ln w="12700">
            <a:solidFill>
              <a:srgbClr val="0A587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0" y="2286000"/>
            <a:ext cx="1828800" cy="1828800"/>
          </a:xfrm>
          <a:prstGeom prst="oval">
            <a:avLst/>
          </a:prstGeom>
          <a:solidFill>
            <a:srgbClr val="0A5878">
              <a:alpha val="45000"/>
            </a:srgbClr>
          </a:solidFill>
          <a:ln w="12700">
            <a:solidFill>
              <a:srgbClr val="0A5878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32320" y="731520"/>
            <a:ext cx="1645920" cy="1645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09728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 Work Order System</a:t>
            </a:r>
            <a:endParaRPr lang="en-US" sz="3800" dirty="0"/>
          </a:p>
        </p:txBody>
      </p:sp>
      <p:sp>
        <p:nvSpPr>
          <p:cNvPr id="7" name="Text 4"/>
          <p:cNvSpPr/>
          <p:nvPr/>
        </p:nvSpPr>
        <p:spPr>
          <a:xfrm>
            <a:off x="457200" y="219456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Moving Beyond Basic Tasks to a Complete Field Operations Platform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457200" y="2926080"/>
            <a:ext cx="5486400" cy="36576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30632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Management Review  ·  OSP Operations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Investment Pays Off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20040" y="1005840"/>
            <a:ext cx="2743200" cy="1645920"/>
          </a:xfrm>
          <a:prstGeom prst="roundRect">
            <a:avLst>
              <a:gd name="adj" fmla="val 4444"/>
            </a:avLst>
          </a:prstGeom>
          <a:solidFill>
            <a:srgbClr val="153248"/>
          </a:solidFill>
          <a:ln w="6350">
            <a:solidFill>
              <a:srgbClr val="1E3F5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32" y="1143000"/>
            <a:ext cx="438912" cy="43891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78408" y="10972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Return Trips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457200" y="1664208"/>
            <a:ext cx="2487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5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Resources assigned up front means crews arrive with everything they need. Fewer wasted trips = direct cost savings.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3246120" y="1005840"/>
            <a:ext cx="2743200" cy="1645920"/>
          </a:xfrm>
          <a:prstGeom prst="roundRect">
            <a:avLst>
              <a:gd name="adj" fmla="val 4444"/>
            </a:avLst>
          </a:prstGeom>
          <a:solidFill>
            <a:srgbClr val="153248"/>
          </a:solidFill>
          <a:ln w="6350">
            <a:solidFill>
              <a:srgbClr val="1E3F5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0712" y="1143000"/>
            <a:ext cx="438912" cy="43891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904488" y="10972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Accountability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3383280" y="1664208"/>
            <a:ext cx="2487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5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work item linked to a cost center and person responsible. No more mystery spend or untracked labor.</a:t>
            </a:r>
            <a:endParaRPr lang="en-US" sz="950" dirty="0"/>
          </a:p>
        </p:txBody>
      </p:sp>
      <p:sp>
        <p:nvSpPr>
          <p:cNvPr id="11" name="Shape 7"/>
          <p:cNvSpPr/>
          <p:nvPr/>
        </p:nvSpPr>
        <p:spPr>
          <a:xfrm>
            <a:off x="6172200" y="1005840"/>
            <a:ext cx="2743200" cy="1645920"/>
          </a:xfrm>
          <a:prstGeom prst="roundRect">
            <a:avLst>
              <a:gd name="adj" fmla="val 4444"/>
            </a:avLst>
          </a:prstGeom>
          <a:solidFill>
            <a:srgbClr val="153248"/>
          </a:solidFill>
          <a:ln w="6350">
            <a:solidFill>
              <a:srgbClr val="1E3F5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6792" y="1143000"/>
            <a:ext cx="438912" cy="43891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830568" y="10972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D9D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Documentation</a:t>
            </a:r>
            <a:endParaRPr lang="en-US" sz="1300" dirty="0"/>
          </a:p>
        </p:txBody>
      </p:sp>
      <p:sp>
        <p:nvSpPr>
          <p:cNvPr id="14" name="Text 9"/>
          <p:cNvSpPr/>
          <p:nvPr/>
        </p:nvSpPr>
        <p:spPr>
          <a:xfrm>
            <a:off x="6309360" y="1664208"/>
            <a:ext cx="2487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5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Photos, notes, and sign-offs create an auditable record — essential for regulatory compliance and dispute resolution.</a:t>
            </a:r>
            <a:endParaRPr lang="en-US" sz="950" dirty="0"/>
          </a:p>
        </p:txBody>
      </p:sp>
      <p:sp>
        <p:nvSpPr>
          <p:cNvPr id="15" name="Shape 10"/>
          <p:cNvSpPr/>
          <p:nvPr/>
        </p:nvSpPr>
        <p:spPr>
          <a:xfrm>
            <a:off x="320040" y="2926080"/>
            <a:ext cx="2743200" cy="1645920"/>
          </a:xfrm>
          <a:prstGeom prst="roundRect">
            <a:avLst>
              <a:gd name="adj" fmla="val 4444"/>
            </a:avLst>
          </a:prstGeom>
          <a:solidFill>
            <a:srgbClr val="153248"/>
          </a:solidFill>
          <a:ln w="6350">
            <a:solidFill>
              <a:srgbClr val="1E3F5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" y="3063240"/>
            <a:ext cx="438912" cy="438912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978408" y="30175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C5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Missed Steps</a:t>
            </a:r>
            <a:endParaRPr lang="en-US" sz="1300" dirty="0"/>
          </a:p>
        </p:txBody>
      </p:sp>
      <p:sp>
        <p:nvSpPr>
          <p:cNvPr id="18" name="Text 12"/>
          <p:cNvSpPr/>
          <p:nvPr/>
        </p:nvSpPr>
        <p:spPr>
          <a:xfrm>
            <a:off x="457200" y="3584448"/>
            <a:ext cx="2487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5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checklists ensure procedures are followed every time, reducing errors and safety incidents.</a:t>
            </a:r>
            <a:endParaRPr lang="en-US" sz="950" dirty="0"/>
          </a:p>
        </p:txBody>
      </p:sp>
      <p:sp>
        <p:nvSpPr>
          <p:cNvPr id="19" name="Shape 13"/>
          <p:cNvSpPr/>
          <p:nvPr/>
        </p:nvSpPr>
        <p:spPr>
          <a:xfrm>
            <a:off x="3246120" y="2926080"/>
            <a:ext cx="2743200" cy="1645920"/>
          </a:xfrm>
          <a:prstGeom prst="roundRect">
            <a:avLst>
              <a:gd name="adj" fmla="val 4444"/>
            </a:avLst>
          </a:prstGeom>
          <a:solidFill>
            <a:srgbClr val="153248"/>
          </a:solidFill>
          <a:ln w="6350">
            <a:solidFill>
              <a:srgbClr val="1E3F5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0712" y="3063240"/>
            <a:ext cx="438912" cy="438912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3904488" y="30175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D6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Customer Trust</a:t>
            </a:r>
            <a:endParaRPr lang="en-US" sz="1300" dirty="0"/>
          </a:p>
        </p:txBody>
      </p:sp>
      <p:sp>
        <p:nvSpPr>
          <p:cNvPr id="22" name="Text 15"/>
          <p:cNvSpPr/>
          <p:nvPr/>
        </p:nvSpPr>
        <p:spPr>
          <a:xfrm>
            <a:off x="3383280" y="3584448"/>
            <a:ext cx="2487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5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orders fulfilled faster, with documented evidence of completion — elevating customer confidence.</a:t>
            </a:r>
            <a:endParaRPr lang="en-US" sz="950" dirty="0"/>
          </a:p>
        </p:txBody>
      </p:sp>
      <p:sp>
        <p:nvSpPr>
          <p:cNvPr id="23" name="Shape 16"/>
          <p:cNvSpPr/>
          <p:nvPr/>
        </p:nvSpPr>
        <p:spPr>
          <a:xfrm>
            <a:off x="6172200" y="2926080"/>
            <a:ext cx="2743200" cy="1645920"/>
          </a:xfrm>
          <a:prstGeom prst="roundRect">
            <a:avLst>
              <a:gd name="adj" fmla="val 4444"/>
            </a:avLst>
          </a:prstGeom>
          <a:solidFill>
            <a:srgbClr val="153248"/>
          </a:solidFill>
          <a:ln w="6350">
            <a:solidFill>
              <a:srgbClr val="1E3F5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6792" y="3063240"/>
            <a:ext cx="438912" cy="438912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6830568" y="30175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E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Data Integrity</a:t>
            </a:r>
            <a:endParaRPr lang="en-US" sz="1300" dirty="0"/>
          </a:p>
        </p:txBody>
      </p:sp>
      <p:sp>
        <p:nvSpPr>
          <p:cNvPr id="26" name="Text 18"/>
          <p:cNvSpPr/>
          <p:nvPr/>
        </p:nvSpPr>
        <p:spPr>
          <a:xfrm>
            <a:off x="6309360" y="3584448"/>
            <a:ext cx="2487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5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attached to its origin record (project, ticket, service order) creates a clean, connected operational picture.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Implementation Roadmap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phased approach to reduce risk and deliver value quickly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325880"/>
            <a:ext cx="8412480" cy="73152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24712" y="1207008"/>
            <a:ext cx="320040" cy="320040"/>
          </a:xfrm>
          <a:prstGeom prst="oval">
            <a:avLst/>
          </a:prstGeom>
          <a:solidFill>
            <a:srgbClr val="0A7EA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47472" y="1737360"/>
            <a:ext cx="2029968" cy="50292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" y="1737360"/>
            <a:ext cx="20299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Phase 1 · Months 1-2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47472" y="2286000"/>
            <a:ext cx="2029968" cy="2560320"/>
          </a:xfrm>
          <a:prstGeom prst="rect">
            <a:avLst/>
          </a:prstGeom>
          <a:solidFill>
            <a:srgbClr val="FFFFFF"/>
          </a:solidFill>
          <a:ln w="5080">
            <a:solidFill>
              <a:srgbClr val="E2EBF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7472" y="2286000"/>
            <a:ext cx="2029968" cy="347472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12" y="230428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7E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38912" y="2697480"/>
            <a:ext cx="18745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Order data model &amp; schema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to Projects (existing)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CRUD UI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people &amp; status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246120" y="1207008"/>
            <a:ext cx="320040" cy="320040"/>
          </a:xfrm>
          <a:prstGeom prst="oval">
            <a:avLst/>
          </a:prstGeom>
          <a:solidFill>
            <a:srgbClr val="E07B3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468880" y="1737360"/>
            <a:ext cx="2029968" cy="50292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468880" y="1737360"/>
            <a:ext cx="20299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Phase 2 · Months 3-4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468880" y="2286000"/>
            <a:ext cx="2029968" cy="2560320"/>
          </a:xfrm>
          <a:prstGeom prst="rect">
            <a:avLst/>
          </a:prstGeom>
          <a:solidFill>
            <a:srgbClr val="FFFFFF"/>
          </a:solidFill>
          <a:ln w="5080">
            <a:solidFill>
              <a:srgbClr val="E2EBF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468880" y="2286000"/>
            <a:ext cx="2029968" cy="347472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560320" y="230428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Features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560320" y="2697480"/>
            <a:ext cx="18745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assignment (vehicles, equip)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 capture &amp; attachment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Maps &amp; driving directions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task checklist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5367528" y="1207008"/>
            <a:ext cx="320040" cy="320040"/>
          </a:xfrm>
          <a:prstGeom prst="oval">
            <a:avLst/>
          </a:prstGeom>
          <a:solidFill>
            <a:srgbClr val="6D5AC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90288" y="1737360"/>
            <a:ext cx="2029968" cy="502920"/>
          </a:xfrm>
          <a:prstGeom prst="rect">
            <a:avLst/>
          </a:prstGeom>
          <a:solidFill>
            <a:srgbClr val="6D5ACF"/>
          </a:solidFill>
          <a:ln w="12700">
            <a:solidFill>
              <a:srgbClr val="6D5A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90288" y="1737360"/>
            <a:ext cx="20299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Phase 3 · Months 5-6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590288" y="2286000"/>
            <a:ext cx="2029968" cy="2560320"/>
          </a:xfrm>
          <a:prstGeom prst="rect">
            <a:avLst/>
          </a:prstGeom>
          <a:solidFill>
            <a:srgbClr val="FFFFFF"/>
          </a:solidFill>
          <a:ln w="5080">
            <a:solidFill>
              <a:srgbClr val="E2EBF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590288" y="2286000"/>
            <a:ext cx="2029968" cy="347472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81728" y="230428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5A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681728" y="2697480"/>
            <a:ext cx="18745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 tickets &amp; service orders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code fields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&amp; dashboards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Mobile-optimized view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7488936" y="1207008"/>
            <a:ext cx="320040" cy="320040"/>
          </a:xfrm>
          <a:prstGeom prst="oval">
            <a:avLst/>
          </a:prstGeom>
          <a:solidFill>
            <a:srgbClr val="1D9D6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711696" y="1737360"/>
            <a:ext cx="2029968" cy="502920"/>
          </a:xfrm>
          <a:prstGeom prst="rect">
            <a:avLst/>
          </a:prstGeom>
          <a:solidFill>
            <a:srgbClr val="1D9D6C"/>
          </a:solidFill>
          <a:ln w="12700">
            <a:solidFill>
              <a:srgbClr val="1D9D6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711696" y="1737360"/>
            <a:ext cx="20299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Phase 4 · Month 7+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6711696" y="2286000"/>
            <a:ext cx="2029968" cy="2560320"/>
          </a:xfrm>
          <a:prstGeom prst="rect">
            <a:avLst/>
          </a:prstGeom>
          <a:solidFill>
            <a:srgbClr val="FFFFFF"/>
          </a:solidFill>
          <a:ln w="5080">
            <a:solidFill>
              <a:srgbClr val="E2EBF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711696" y="2286000"/>
            <a:ext cx="2029968" cy="347472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03136" y="230428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9D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Optimization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803136" y="2697480"/>
            <a:ext cx="18745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 &amp; KPIs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notifications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Crew scheduling calendar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/ third-party exports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oval">
            <a:avLst/>
          </a:prstGeom>
          <a:solidFill>
            <a:srgbClr val="0A5878">
              <a:alpha val="50000"/>
            </a:srgbClr>
          </a:solidFill>
          <a:ln w="12700">
            <a:solidFill>
              <a:srgbClr val="0A587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oval">
            <a:avLst/>
          </a:prstGeom>
          <a:solidFill>
            <a:srgbClr val="0A5878">
              <a:alpha val="40000"/>
            </a:srgbClr>
          </a:solidFill>
          <a:ln w="12700">
            <a:solidFill>
              <a:srgbClr val="0A5878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0" y="457200"/>
            <a:ext cx="1828800" cy="1828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2402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Build It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914400" y="2999232"/>
            <a:ext cx="7315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Work Order system is not a "nice to have" — it is the operational backbone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i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modern field operations require to scale, reduce cost, and deliver quality.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2286000" y="3840480"/>
            <a:ext cx="4572000" cy="36576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914400" y="3931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Requested Action:  Approve Phase 1 scope &amp; allocate development resources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914400" y="448056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 with Tasks Alone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current task system leaves critical operational gaps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20040" y="1325880"/>
            <a:ext cx="416052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325880"/>
            <a:ext cx="64008" cy="105156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146304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141732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Contextual Detail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005840" y="1709928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Tasks carry a name and status — but no room for step-by-step instructions, photos, or site-specific notes.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320040" y="2560320"/>
            <a:ext cx="416052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20040" y="2560320"/>
            <a:ext cx="64008" cy="105156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2697480"/>
            <a:ext cx="411480" cy="411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05840" y="265176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Resource Tracking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1005840" y="2944368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Crew, vehicles, equipment, and tools aren't linked. Forgotten gear causes costly return trips.</a:t>
            </a:r>
            <a:endParaRPr lang="en-US" sz="950" dirty="0"/>
          </a:p>
        </p:txBody>
      </p:sp>
      <p:sp>
        <p:nvSpPr>
          <p:cNvPr id="14" name="Shape 10"/>
          <p:cNvSpPr/>
          <p:nvPr/>
        </p:nvSpPr>
        <p:spPr>
          <a:xfrm>
            <a:off x="320040" y="3794760"/>
            <a:ext cx="416052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320040" y="3794760"/>
            <a:ext cx="64008" cy="105156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931920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88620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Tightly Coupled to Projects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1005840" y="4178808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can't easily be attached to trouble tickets, service orders, or stand-alone requests.</a:t>
            </a:r>
            <a:endParaRPr lang="en-US" sz="950" dirty="0"/>
          </a:p>
        </p:txBody>
      </p:sp>
      <p:sp>
        <p:nvSpPr>
          <p:cNvPr id="19" name="Shape 14"/>
          <p:cNvSpPr/>
          <p:nvPr/>
        </p:nvSpPr>
        <p:spPr>
          <a:xfrm>
            <a:off x="4754880" y="1325880"/>
            <a:ext cx="416052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754880" y="1325880"/>
            <a:ext cx="64008" cy="105156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463040"/>
            <a:ext cx="411480" cy="41148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440680" y="141732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Field Intelligence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5440680" y="1709928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driving directions, location maps, or geo-context — field crews are left to figure it out.</a:t>
            </a:r>
            <a:endParaRPr lang="en-US" sz="950" dirty="0"/>
          </a:p>
        </p:txBody>
      </p:sp>
      <p:sp>
        <p:nvSpPr>
          <p:cNvPr id="24" name="Shape 18"/>
          <p:cNvSpPr/>
          <p:nvPr/>
        </p:nvSpPr>
        <p:spPr>
          <a:xfrm>
            <a:off x="4754880" y="2560320"/>
            <a:ext cx="416052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4754880" y="2560320"/>
            <a:ext cx="64008" cy="105156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7760" y="2697480"/>
            <a:ext cx="411480" cy="41148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440680" y="265176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Cost Accountability</a:t>
            </a:r>
            <a:endParaRPr lang="en-US" sz="1100" dirty="0"/>
          </a:p>
        </p:txBody>
      </p:sp>
      <p:sp>
        <p:nvSpPr>
          <p:cNvPr id="28" name="Text 21"/>
          <p:cNvSpPr/>
          <p:nvPr/>
        </p:nvSpPr>
        <p:spPr>
          <a:xfrm>
            <a:off x="5440680" y="2944368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codes, billing references, and cost centers can't be tied to individual work items.</a:t>
            </a:r>
            <a:endParaRPr lang="en-US" sz="950" dirty="0"/>
          </a:p>
        </p:txBody>
      </p:sp>
      <p:sp>
        <p:nvSpPr>
          <p:cNvPr id="29" name="Shape 22"/>
          <p:cNvSpPr/>
          <p:nvPr/>
        </p:nvSpPr>
        <p:spPr>
          <a:xfrm>
            <a:off x="4754880" y="3794760"/>
            <a:ext cx="416052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4754880" y="3794760"/>
            <a:ext cx="64008" cy="105156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7760" y="3931920"/>
            <a:ext cx="411480" cy="41148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5440680" y="388620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Photo/Evidence Capture</a:t>
            </a:r>
            <a:endParaRPr lang="en-US" sz="1100" dirty="0"/>
          </a:p>
        </p:txBody>
      </p:sp>
      <p:sp>
        <p:nvSpPr>
          <p:cNvPr id="33" name="Text 25"/>
          <p:cNvSpPr/>
          <p:nvPr/>
        </p:nvSpPr>
        <p:spPr>
          <a:xfrm>
            <a:off x="5440680" y="4178808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As-built photos, damage documentation, and completion evidence have no structured home.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 Work Order System?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structured, information-rich container for any unit of field or operational work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474720" y="1325880"/>
            <a:ext cx="2194560" cy="1005840"/>
          </a:xfrm>
          <a:prstGeom prst="roundRect">
            <a:avLst>
              <a:gd name="adj" fmla="val 9091"/>
            </a:avLst>
          </a:prstGeom>
          <a:solidFill>
            <a:srgbClr val="0A7EA4"/>
          </a:solidFill>
          <a:ln w="12700">
            <a:solidFill>
              <a:srgbClr val="14B8D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474720" y="1325880"/>
            <a:ext cx="2194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200" kern="0" dirty="0">
                <a:solidFill>
                  <a:srgbClr val="FFFFFF"/>
                </a:solidFill>
              </a:rPr>
              <a:t>WORK ORDER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280160"/>
            <a:ext cx="1828800" cy="777240"/>
          </a:xfrm>
          <a:prstGeom prst="roundRect">
            <a:avLst>
              <a:gd name="adj" fmla="val 9412"/>
            </a:avLst>
          </a:prstGeom>
          <a:solidFill>
            <a:srgbClr val="153248"/>
          </a:solidFill>
          <a:ln w="10160">
            <a:solidFill>
              <a:srgbClr val="14B8D4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048" y="1444752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41248" y="1325880"/>
            <a:ext cx="12070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 Instructions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Steps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274320" y="2697480"/>
            <a:ext cx="1828800" cy="777240"/>
          </a:xfrm>
          <a:prstGeom prst="roundRect">
            <a:avLst>
              <a:gd name="adj" fmla="val 9412"/>
            </a:avLst>
          </a:prstGeom>
          <a:solidFill>
            <a:srgbClr val="153248"/>
          </a:solidFill>
          <a:ln w="10160">
            <a:solidFill>
              <a:srgbClr val="14B8D4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48" y="2862072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841248" y="2743200"/>
            <a:ext cx="12070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Photos &amp;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1691640" y="3840480"/>
            <a:ext cx="1828800" cy="777240"/>
          </a:xfrm>
          <a:prstGeom prst="roundRect">
            <a:avLst>
              <a:gd name="adj" fmla="val 9412"/>
            </a:avLst>
          </a:prstGeom>
          <a:solidFill>
            <a:srgbClr val="153248"/>
          </a:solidFill>
          <a:ln w="10160">
            <a:solidFill>
              <a:srgbClr val="14B8D4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1368" y="4005072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2258568" y="3886200"/>
            <a:ext cx="12070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Maps &amp;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Directions</a:t>
            </a:r>
            <a:endParaRPr lang="en-US" sz="950" dirty="0"/>
          </a:p>
        </p:txBody>
      </p:sp>
      <p:sp>
        <p:nvSpPr>
          <p:cNvPr id="15" name="Shape 10"/>
          <p:cNvSpPr/>
          <p:nvPr/>
        </p:nvSpPr>
        <p:spPr>
          <a:xfrm>
            <a:off x="6263640" y="1280160"/>
            <a:ext cx="1828800" cy="777240"/>
          </a:xfrm>
          <a:prstGeom prst="roundRect">
            <a:avLst>
              <a:gd name="adj" fmla="val 9412"/>
            </a:avLst>
          </a:prstGeom>
          <a:solidFill>
            <a:srgbClr val="153248"/>
          </a:solidFill>
          <a:ln w="10160">
            <a:solidFill>
              <a:srgbClr val="14B8D4"/>
            </a:solidFill>
            <a:prstDash val="solid"/>
          </a:ln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3368" y="1444752"/>
            <a:ext cx="411480" cy="4114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830568" y="1325880"/>
            <a:ext cx="12070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Assignments</a:t>
            </a:r>
            <a:endParaRPr lang="en-US" sz="950" dirty="0"/>
          </a:p>
        </p:txBody>
      </p:sp>
      <p:sp>
        <p:nvSpPr>
          <p:cNvPr id="18" name="Shape 12"/>
          <p:cNvSpPr/>
          <p:nvPr/>
        </p:nvSpPr>
        <p:spPr>
          <a:xfrm>
            <a:off x="6263640" y="2697480"/>
            <a:ext cx="1828800" cy="777240"/>
          </a:xfrm>
          <a:prstGeom prst="roundRect">
            <a:avLst>
              <a:gd name="adj" fmla="val 9412"/>
            </a:avLst>
          </a:prstGeom>
          <a:solidFill>
            <a:srgbClr val="153248"/>
          </a:solidFill>
          <a:ln w="10160">
            <a:solidFill>
              <a:srgbClr val="14B8D4"/>
            </a:solidFill>
            <a:prstDash val="solid"/>
          </a:ln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3368" y="2862072"/>
            <a:ext cx="411480" cy="41148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6830568" y="2743200"/>
            <a:ext cx="12070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Codes</a:t>
            </a:r>
            <a:endParaRPr lang="en-US" sz="950" dirty="0"/>
          </a:p>
        </p:txBody>
      </p:sp>
      <p:sp>
        <p:nvSpPr>
          <p:cNvPr id="21" name="Shape 14"/>
          <p:cNvSpPr/>
          <p:nvPr/>
        </p:nvSpPr>
        <p:spPr>
          <a:xfrm>
            <a:off x="5212080" y="3840480"/>
            <a:ext cx="1828800" cy="777240"/>
          </a:xfrm>
          <a:prstGeom prst="roundRect">
            <a:avLst>
              <a:gd name="adj" fmla="val 9412"/>
            </a:avLst>
          </a:prstGeom>
          <a:solidFill>
            <a:srgbClr val="153248"/>
          </a:solidFill>
          <a:ln w="10160">
            <a:solidFill>
              <a:srgbClr val="14B8D4"/>
            </a:solidFill>
            <a:prstDash val="solid"/>
          </a:ln>
        </p:spPr>
      </p:sp>
      <p:pic>
        <p:nvPicPr>
          <p:cNvPr id="2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21808" y="4005072"/>
            <a:ext cx="411480" cy="411480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5779008" y="3886200"/>
            <a:ext cx="12070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 to Any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 Record</a:t>
            </a:r>
            <a:endParaRPr lang="en-US" sz="950" dirty="0"/>
          </a:p>
        </p:txBody>
      </p:sp>
      <p:sp>
        <p:nvSpPr>
          <p:cNvPr id="24" name="Shape 16"/>
          <p:cNvSpPr/>
          <p:nvPr/>
        </p:nvSpPr>
        <p:spPr>
          <a:xfrm>
            <a:off x="2103120" y="1325880"/>
            <a:ext cx="1371600" cy="338328"/>
          </a:xfrm>
          <a:prstGeom prst="line">
            <a:avLst/>
          </a:prstGeom>
          <a:noFill/>
          <a:ln w="12700">
            <a:solidFill>
              <a:srgbClr val="14B8D4"/>
            </a:solidFill>
            <a:prstDash val="sysDot"/>
          </a:ln>
        </p:spPr>
      </p:sp>
      <p:sp>
        <p:nvSpPr>
          <p:cNvPr id="25" name="Shape 17"/>
          <p:cNvSpPr/>
          <p:nvPr/>
        </p:nvSpPr>
        <p:spPr>
          <a:xfrm>
            <a:off x="2103120" y="2331720"/>
            <a:ext cx="1371600" cy="749808"/>
          </a:xfrm>
          <a:prstGeom prst="line">
            <a:avLst/>
          </a:prstGeom>
          <a:noFill/>
          <a:ln w="12700">
            <a:solidFill>
              <a:srgbClr val="14B8D4"/>
            </a:solidFill>
            <a:prstDash val="sysDot"/>
          </a:ln>
        </p:spPr>
      </p:sp>
      <p:sp>
        <p:nvSpPr>
          <p:cNvPr id="26" name="Shape 18"/>
          <p:cNvSpPr/>
          <p:nvPr/>
        </p:nvSpPr>
        <p:spPr>
          <a:xfrm>
            <a:off x="3063240" y="2331720"/>
            <a:ext cx="411480" cy="1901952"/>
          </a:xfrm>
          <a:prstGeom prst="line">
            <a:avLst/>
          </a:prstGeom>
          <a:noFill/>
          <a:ln w="12700">
            <a:solidFill>
              <a:srgbClr val="14B8D4"/>
            </a:solidFill>
            <a:prstDash val="sysDot"/>
          </a:ln>
        </p:spPr>
      </p:sp>
      <p:sp>
        <p:nvSpPr>
          <p:cNvPr id="27" name="Shape 19"/>
          <p:cNvSpPr/>
          <p:nvPr/>
        </p:nvSpPr>
        <p:spPr>
          <a:xfrm>
            <a:off x="5669280" y="1325880"/>
            <a:ext cx="594360" cy="338328"/>
          </a:xfrm>
          <a:prstGeom prst="line">
            <a:avLst/>
          </a:prstGeom>
          <a:noFill/>
          <a:ln w="12700">
            <a:solidFill>
              <a:srgbClr val="14B8D4"/>
            </a:solidFill>
            <a:prstDash val="sysDot"/>
          </a:ln>
        </p:spPr>
      </p:sp>
      <p:sp>
        <p:nvSpPr>
          <p:cNvPr id="28" name="Shape 20"/>
          <p:cNvSpPr/>
          <p:nvPr/>
        </p:nvSpPr>
        <p:spPr>
          <a:xfrm>
            <a:off x="5669280" y="2331720"/>
            <a:ext cx="594360" cy="749808"/>
          </a:xfrm>
          <a:prstGeom prst="line">
            <a:avLst/>
          </a:prstGeom>
          <a:noFill/>
          <a:ln w="12700">
            <a:solidFill>
              <a:srgbClr val="14B8D4"/>
            </a:solidFill>
            <a:prstDash val="sysDot"/>
          </a:ln>
        </p:spPr>
      </p:sp>
      <p:sp>
        <p:nvSpPr>
          <p:cNvPr id="29" name="Shape 21"/>
          <p:cNvSpPr/>
          <p:nvPr/>
        </p:nvSpPr>
        <p:spPr>
          <a:xfrm>
            <a:off x="5669280" y="2331720"/>
            <a:ext cx="0" cy="1901952"/>
          </a:xfrm>
          <a:prstGeom prst="line">
            <a:avLst/>
          </a:prstGeom>
          <a:noFill/>
          <a:ln w="12700">
            <a:solidFill>
              <a:srgbClr val="14B8D4"/>
            </a:solidFill>
            <a:prstDash val="sysDot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Everything That Matters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Work Order becomes the single source of truth for all resources needed to complete the job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20040" y="1280160"/>
            <a:ext cx="201168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280160"/>
            <a:ext cx="2011680" cy="68580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1353312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137160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People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484632" y="2084832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Technician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57200" y="2624328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84632" y="2734056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Helper / Crew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57200" y="3273552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84632" y="3383280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Officer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457200" y="3922776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84632" y="4032504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Subcontractors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2468880" y="1280160"/>
            <a:ext cx="201168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2468880" y="1280160"/>
            <a:ext cx="2011680" cy="685800"/>
          </a:xfrm>
          <a:prstGeom prst="rect">
            <a:avLst/>
          </a:prstGeom>
          <a:solidFill>
            <a:srgbClr val="1D9D6C"/>
          </a:solidFill>
          <a:ln w="12700">
            <a:solidFill>
              <a:srgbClr val="1D9D6C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760" y="1353312"/>
            <a:ext cx="365760" cy="36576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3063240" y="137160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Vehicles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2633472" y="2084832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Bucket Truck #12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2606040" y="2624328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21" name="Text 17"/>
          <p:cNvSpPr/>
          <p:nvPr/>
        </p:nvSpPr>
        <p:spPr>
          <a:xfrm>
            <a:off x="2633472" y="2734056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Utility Van #07</a:t>
            </a:r>
            <a:endParaRPr lang="en-US" sz="1000" dirty="0"/>
          </a:p>
        </p:txBody>
      </p:sp>
      <p:sp>
        <p:nvSpPr>
          <p:cNvPr id="22" name="Shape 18"/>
          <p:cNvSpPr/>
          <p:nvPr/>
        </p:nvSpPr>
        <p:spPr>
          <a:xfrm>
            <a:off x="2606040" y="3273552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2633472" y="3383280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Fiber Puller Trailer</a:t>
            </a:r>
            <a:endParaRPr lang="en-US" sz="1000" dirty="0"/>
          </a:p>
        </p:txBody>
      </p:sp>
      <p:sp>
        <p:nvSpPr>
          <p:cNvPr id="24" name="Shape 20"/>
          <p:cNvSpPr/>
          <p:nvPr/>
        </p:nvSpPr>
        <p:spPr>
          <a:xfrm>
            <a:off x="2606040" y="3922776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2633472" y="4032504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GPS-tracked in real time</a:t>
            </a:r>
            <a:endParaRPr lang="en-US" sz="1000" dirty="0"/>
          </a:p>
        </p:txBody>
      </p:sp>
      <p:sp>
        <p:nvSpPr>
          <p:cNvPr id="26" name="Shape 22"/>
          <p:cNvSpPr/>
          <p:nvPr/>
        </p:nvSpPr>
        <p:spPr>
          <a:xfrm>
            <a:off x="4617720" y="1280160"/>
            <a:ext cx="201168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3"/>
          <p:cNvSpPr/>
          <p:nvPr/>
        </p:nvSpPr>
        <p:spPr>
          <a:xfrm>
            <a:off x="4617720" y="1280160"/>
            <a:ext cx="2011680" cy="68580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pic>
        <p:nvPicPr>
          <p:cNvPr id="2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353312"/>
            <a:ext cx="365760" cy="365760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5212080" y="137160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Equipment</a:t>
            </a:r>
            <a:endParaRPr lang="en-US" sz="1300" dirty="0"/>
          </a:p>
        </p:txBody>
      </p:sp>
      <p:sp>
        <p:nvSpPr>
          <p:cNvPr id="30" name="Text 25"/>
          <p:cNvSpPr/>
          <p:nvPr/>
        </p:nvSpPr>
        <p:spPr>
          <a:xfrm>
            <a:off x="4782312" y="2084832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Fusion Splicer</a:t>
            </a:r>
            <a:endParaRPr lang="en-US" sz="1000" dirty="0"/>
          </a:p>
        </p:txBody>
      </p:sp>
      <p:sp>
        <p:nvSpPr>
          <p:cNvPr id="31" name="Shape 26"/>
          <p:cNvSpPr/>
          <p:nvPr/>
        </p:nvSpPr>
        <p:spPr>
          <a:xfrm>
            <a:off x="4754880" y="2624328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32" name="Text 27"/>
          <p:cNvSpPr/>
          <p:nvPr/>
        </p:nvSpPr>
        <p:spPr>
          <a:xfrm>
            <a:off x="4782312" y="2734056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OTDR / Test Set</a:t>
            </a:r>
            <a:endParaRPr lang="en-US" sz="1000" dirty="0"/>
          </a:p>
        </p:txBody>
      </p:sp>
      <p:sp>
        <p:nvSpPr>
          <p:cNvPr id="33" name="Shape 28"/>
          <p:cNvSpPr/>
          <p:nvPr/>
        </p:nvSpPr>
        <p:spPr>
          <a:xfrm>
            <a:off x="4754880" y="3273552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34" name="Text 29"/>
          <p:cNvSpPr/>
          <p:nvPr/>
        </p:nvSpPr>
        <p:spPr>
          <a:xfrm>
            <a:off x="4782312" y="3383280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Conduit Blower</a:t>
            </a:r>
            <a:endParaRPr lang="en-US" sz="1000" dirty="0"/>
          </a:p>
        </p:txBody>
      </p:sp>
      <p:sp>
        <p:nvSpPr>
          <p:cNvPr id="35" name="Shape 30"/>
          <p:cNvSpPr/>
          <p:nvPr/>
        </p:nvSpPr>
        <p:spPr>
          <a:xfrm>
            <a:off x="4754880" y="3922776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36" name="Text 31"/>
          <p:cNvSpPr/>
          <p:nvPr/>
        </p:nvSpPr>
        <p:spPr>
          <a:xfrm>
            <a:off x="4782312" y="4032504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Cable Reel (1500ft SM)</a:t>
            </a:r>
            <a:endParaRPr lang="en-US" sz="1000" dirty="0"/>
          </a:p>
        </p:txBody>
      </p:sp>
      <p:sp>
        <p:nvSpPr>
          <p:cNvPr id="37" name="Shape 32"/>
          <p:cNvSpPr/>
          <p:nvPr/>
        </p:nvSpPr>
        <p:spPr>
          <a:xfrm>
            <a:off x="6766560" y="1280160"/>
            <a:ext cx="201168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Shape 33"/>
          <p:cNvSpPr/>
          <p:nvPr/>
        </p:nvSpPr>
        <p:spPr>
          <a:xfrm>
            <a:off x="6766560" y="1280160"/>
            <a:ext cx="2011680" cy="685800"/>
          </a:xfrm>
          <a:prstGeom prst="rect">
            <a:avLst/>
          </a:prstGeom>
          <a:solidFill>
            <a:srgbClr val="6D5ACF"/>
          </a:solidFill>
          <a:ln w="12700">
            <a:solidFill>
              <a:srgbClr val="6D5ACF"/>
            </a:solidFill>
            <a:prstDash val="solid"/>
          </a:ln>
        </p:spPr>
      </p:sp>
      <p:pic>
        <p:nvPicPr>
          <p:cNvPr id="3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9440" y="1353312"/>
            <a:ext cx="365760" cy="365760"/>
          </a:xfrm>
          <a:prstGeom prst="rect">
            <a:avLst/>
          </a:prstGeom>
        </p:spPr>
      </p:pic>
      <p:sp>
        <p:nvSpPr>
          <p:cNvPr id="40" name="Text 34"/>
          <p:cNvSpPr/>
          <p:nvPr/>
        </p:nvSpPr>
        <p:spPr>
          <a:xfrm>
            <a:off x="7360920" y="137160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Materials</a:t>
            </a:r>
            <a:endParaRPr lang="en-US" sz="1300" dirty="0"/>
          </a:p>
        </p:txBody>
      </p:sp>
      <p:sp>
        <p:nvSpPr>
          <p:cNvPr id="41" name="Text 35"/>
          <p:cNvSpPr/>
          <p:nvPr/>
        </p:nvSpPr>
        <p:spPr>
          <a:xfrm>
            <a:off x="6931152" y="2084832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Fiber Patch Panels</a:t>
            </a:r>
            <a:endParaRPr lang="en-US" sz="1000" dirty="0"/>
          </a:p>
        </p:txBody>
      </p:sp>
      <p:sp>
        <p:nvSpPr>
          <p:cNvPr id="42" name="Shape 36"/>
          <p:cNvSpPr/>
          <p:nvPr/>
        </p:nvSpPr>
        <p:spPr>
          <a:xfrm>
            <a:off x="6903720" y="2624328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43" name="Text 37"/>
          <p:cNvSpPr/>
          <p:nvPr/>
        </p:nvSpPr>
        <p:spPr>
          <a:xfrm>
            <a:off x="6931152" y="2734056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Splice Closures</a:t>
            </a:r>
            <a:endParaRPr lang="en-US" sz="1000" dirty="0"/>
          </a:p>
        </p:txBody>
      </p:sp>
      <p:sp>
        <p:nvSpPr>
          <p:cNvPr id="44" name="Shape 38"/>
          <p:cNvSpPr/>
          <p:nvPr/>
        </p:nvSpPr>
        <p:spPr>
          <a:xfrm>
            <a:off x="6903720" y="3273552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45" name="Text 39"/>
          <p:cNvSpPr/>
          <p:nvPr/>
        </p:nvSpPr>
        <p:spPr>
          <a:xfrm>
            <a:off x="6931152" y="3383280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/ Fasteners</a:t>
            </a:r>
            <a:endParaRPr lang="en-US" sz="1000" dirty="0"/>
          </a:p>
        </p:txBody>
      </p:sp>
      <p:sp>
        <p:nvSpPr>
          <p:cNvPr id="46" name="Shape 40"/>
          <p:cNvSpPr/>
          <p:nvPr/>
        </p:nvSpPr>
        <p:spPr>
          <a:xfrm>
            <a:off x="6903720" y="3922776"/>
            <a:ext cx="1737360" cy="0"/>
          </a:xfrm>
          <a:prstGeom prst="line">
            <a:avLst/>
          </a:prstGeom>
          <a:noFill/>
          <a:ln w="3810">
            <a:solidFill>
              <a:srgbClr val="E2EBF0"/>
            </a:solidFill>
            <a:prstDash val="solid"/>
          </a:ln>
        </p:spPr>
      </p:sp>
      <p:sp>
        <p:nvSpPr>
          <p:cNvPr id="47" name="Text 41"/>
          <p:cNvSpPr/>
          <p:nvPr/>
        </p:nvSpPr>
        <p:spPr>
          <a:xfrm>
            <a:off x="6931152" y="4032504"/>
            <a:ext cx="1737360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Bill-of-materials linked</a:t>
            </a:r>
            <a:endParaRPr lang="en-US" sz="1000" dirty="0"/>
          </a:p>
        </p:txBody>
      </p:sp>
      <p:sp>
        <p:nvSpPr>
          <p:cNvPr id="48" name="Text 42"/>
          <p:cNvSpPr/>
          <p:nvPr/>
        </p:nvSpPr>
        <p:spPr>
          <a:xfrm>
            <a:off x="457200" y="4828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9D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No more forgotten tools. No more return trips. Everything assigned before the truck rolls.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Everywhere — Not Just Projects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Work Order is parent-agnostic — it can attach to any record type in the system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566160" y="1965960"/>
            <a:ext cx="2011680" cy="914400"/>
          </a:xfrm>
          <a:prstGeom prst="roundRect">
            <a:avLst>
              <a:gd name="adj" fmla="val 10000"/>
            </a:avLst>
          </a:prstGeom>
          <a:solidFill>
            <a:srgbClr val="0A7EA4"/>
          </a:solidFill>
          <a:ln w="19050">
            <a:solidFill>
              <a:srgbClr val="14B8D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566160" y="196596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</a:rPr>
              <a:t>WORK ORDER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365760"/>
            <a:ext cx="2011680" cy="1005840"/>
          </a:xfrm>
          <a:prstGeom prst="roundRect">
            <a:avLst>
              <a:gd name="adj" fmla="val 7273"/>
            </a:avLst>
          </a:prstGeom>
          <a:solidFill>
            <a:srgbClr val="153248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621792"/>
            <a:ext cx="438912" cy="43891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05840" y="457200"/>
            <a:ext cx="129844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Project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377440" y="868680"/>
            <a:ext cx="1188720" cy="1554480"/>
          </a:xfrm>
          <a:prstGeom prst="line">
            <a:avLst/>
          </a:prstGeom>
          <a:noFill/>
          <a:ln w="12700">
            <a:solidFill>
              <a:srgbClr val="0A7EA4"/>
            </a:solidFill>
            <a:prstDash val="sysDash"/>
            <a:tailEnd type="triangle"/>
          </a:ln>
        </p:spPr>
      </p:sp>
      <p:sp>
        <p:nvSpPr>
          <p:cNvPr id="10" name="Shape 7"/>
          <p:cNvSpPr/>
          <p:nvPr/>
        </p:nvSpPr>
        <p:spPr>
          <a:xfrm>
            <a:off x="365760" y="1828800"/>
            <a:ext cx="2011680" cy="1005840"/>
          </a:xfrm>
          <a:prstGeom prst="roundRect">
            <a:avLst>
              <a:gd name="adj" fmla="val 7273"/>
            </a:avLst>
          </a:prstGeom>
          <a:solidFill>
            <a:srgbClr val="153248"/>
          </a:solidFill>
          <a:ln w="12700">
            <a:solidFill>
              <a:srgbClr val="C0392B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2084832"/>
            <a:ext cx="438912" cy="43891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05840" y="1920240"/>
            <a:ext cx="129844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Trouble Ticket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2377440" y="2331720"/>
            <a:ext cx="1188720" cy="91440"/>
          </a:xfrm>
          <a:prstGeom prst="line">
            <a:avLst/>
          </a:prstGeom>
          <a:noFill/>
          <a:ln w="12700">
            <a:solidFill>
              <a:srgbClr val="C0392B"/>
            </a:solidFill>
            <a:prstDash val="sysDash"/>
            <a:tailEnd type="triangle"/>
          </a:ln>
        </p:spPr>
      </p:sp>
      <p:sp>
        <p:nvSpPr>
          <p:cNvPr id="14" name="Shape 10"/>
          <p:cNvSpPr/>
          <p:nvPr/>
        </p:nvSpPr>
        <p:spPr>
          <a:xfrm>
            <a:off x="365760" y="3291840"/>
            <a:ext cx="2011680" cy="1005840"/>
          </a:xfrm>
          <a:prstGeom prst="roundRect">
            <a:avLst>
              <a:gd name="adj" fmla="val 7273"/>
            </a:avLst>
          </a:prstGeom>
          <a:solidFill>
            <a:srgbClr val="153248"/>
          </a:solidFill>
          <a:ln w="12700">
            <a:solidFill>
              <a:srgbClr val="8E44AD"/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547872"/>
            <a:ext cx="438912" cy="438912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005840" y="3383280"/>
            <a:ext cx="129844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Service Order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2377440" y="2423160"/>
            <a:ext cx="1188720" cy="1371600"/>
          </a:xfrm>
          <a:prstGeom prst="line">
            <a:avLst/>
          </a:prstGeom>
          <a:noFill/>
          <a:ln w="12700">
            <a:solidFill>
              <a:srgbClr val="8E44AD"/>
            </a:solidFill>
            <a:prstDash val="sysDash"/>
            <a:tailEnd type="triangle"/>
          </a:ln>
        </p:spPr>
      </p:sp>
      <p:sp>
        <p:nvSpPr>
          <p:cNvPr id="18" name="Shape 13"/>
          <p:cNvSpPr/>
          <p:nvPr/>
        </p:nvSpPr>
        <p:spPr>
          <a:xfrm>
            <a:off x="6583680" y="365760"/>
            <a:ext cx="2011680" cy="1005840"/>
          </a:xfrm>
          <a:prstGeom prst="roundRect">
            <a:avLst>
              <a:gd name="adj" fmla="val 7273"/>
            </a:avLst>
          </a:prstGeom>
          <a:solidFill>
            <a:srgbClr val="153248"/>
          </a:solidFill>
          <a:ln w="12700">
            <a:solidFill>
              <a:srgbClr val="1D9D6C"/>
            </a:solidFill>
            <a:prstDash val="solid"/>
          </a:ln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0840" y="621792"/>
            <a:ext cx="438912" cy="438912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7223760" y="457200"/>
            <a:ext cx="129844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Stand-Alone</a:t>
            </a:r>
            <a:endParaRPr lang="en-US" sz="1100" dirty="0"/>
          </a:p>
        </p:txBody>
      </p:sp>
      <p:sp>
        <p:nvSpPr>
          <p:cNvPr id="21" name="Shape 15"/>
          <p:cNvSpPr/>
          <p:nvPr/>
        </p:nvSpPr>
        <p:spPr>
          <a:xfrm>
            <a:off x="5577840" y="868680"/>
            <a:ext cx="1005840" cy="1554480"/>
          </a:xfrm>
          <a:prstGeom prst="line">
            <a:avLst/>
          </a:prstGeom>
          <a:noFill/>
          <a:ln w="12700">
            <a:solidFill>
              <a:srgbClr val="1D9D6C"/>
            </a:solidFill>
            <a:prstDash val="sysDash"/>
            <a:tailEnd type="triangle"/>
          </a:ln>
        </p:spPr>
      </p:sp>
      <p:sp>
        <p:nvSpPr>
          <p:cNvPr id="22" name="Shape 16"/>
          <p:cNvSpPr/>
          <p:nvPr/>
        </p:nvSpPr>
        <p:spPr>
          <a:xfrm>
            <a:off x="6583680" y="1828800"/>
            <a:ext cx="2011680" cy="1005840"/>
          </a:xfrm>
          <a:prstGeom prst="roundRect">
            <a:avLst>
              <a:gd name="adj" fmla="val 7273"/>
            </a:avLst>
          </a:prstGeom>
          <a:solidFill>
            <a:srgbClr val="153248"/>
          </a:solidFill>
          <a:ln w="12700">
            <a:solidFill>
              <a:srgbClr val="E07B39"/>
            </a:solidFill>
            <a:prstDash val="solid"/>
          </a:ln>
        </p:spPr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0840" y="2084832"/>
            <a:ext cx="438912" cy="438912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7223760" y="1920240"/>
            <a:ext cx="129844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Preventive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Maintenance</a:t>
            </a:r>
            <a:endParaRPr lang="en-US" sz="1100" dirty="0"/>
          </a:p>
        </p:txBody>
      </p:sp>
      <p:sp>
        <p:nvSpPr>
          <p:cNvPr id="25" name="Shape 18"/>
          <p:cNvSpPr/>
          <p:nvPr/>
        </p:nvSpPr>
        <p:spPr>
          <a:xfrm>
            <a:off x="5577840" y="2331720"/>
            <a:ext cx="1005840" cy="91440"/>
          </a:xfrm>
          <a:prstGeom prst="line">
            <a:avLst/>
          </a:prstGeom>
          <a:noFill/>
          <a:ln w="12700">
            <a:solidFill>
              <a:srgbClr val="E07B39"/>
            </a:solidFill>
            <a:prstDash val="sysDash"/>
            <a:tailEnd type="triangle"/>
          </a:ln>
        </p:spPr>
      </p:sp>
      <p:sp>
        <p:nvSpPr>
          <p:cNvPr id="26" name="Shape 19"/>
          <p:cNvSpPr/>
          <p:nvPr/>
        </p:nvSpPr>
        <p:spPr>
          <a:xfrm>
            <a:off x="6583680" y="3291840"/>
            <a:ext cx="2011680" cy="1005840"/>
          </a:xfrm>
          <a:prstGeom prst="roundRect">
            <a:avLst>
              <a:gd name="adj" fmla="val 7273"/>
            </a:avLst>
          </a:prstGeom>
          <a:solidFill>
            <a:srgbClr val="153248"/>
          </a:solidFill>
          <a:ln w="12700">
            <a:solidFill>
              <a:srgbClr val="16A085"/>
            </a:solidFill>
            <a:prstDash val="solid"/>
          </a:ln>
        </p:spPr>
      </p:sp>
      <p:pic>
        <p:nvPicPr>
          <p:cNvPr id="2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0840" y="3547872"/>
            <a:ext cx="438912" cy="438912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7223760" y="3383280"/>
            <a:ext cx="129844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Inspection</a:t>
            </a:r>
            <a:endParaRPr lang="en-US" sz="1100" dirty="0"/>
          </a:p>
        </p:txBody>
      </p:sp>
      <p:sp>
        <p:nvSpPr>
          <p:cNvPr id="29" name="Shape 21"/>
          <p:cNvSpPr/>
          <p:nvPr/>
        </p:nvSpPr>
        <p:spPr>
          <a:xfrm>
            <a:off x="5577840" y="2423160"/>
            <a:ext cx="1005840" cy="1371600"/>
          </a:xfrm>
          <a:prstGeom prst="line">
            <a:avLst/>
          </a:prstGeom>
          <a:noFill/>
          <a:ln w="12700">
            <a:solidFill>
              <a:srgbClr val="16A085"/>
            </a:solidFill>
            <a:prstDash val="sysDash"/>
            <a:tailEnd type="triangle"/>
          </a:ln>
        </p:spPr>
      </p:sp>
      <p:sp>
        <p:nvSpPr>
          <p:cNvPr id="30" name="Text 22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consistent format. One place to find the work. No matter how it originated.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Intelligence Built Right In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Crew members open the Work Order — and already have everything they need to succeed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20040" y="132588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325880"/>
            <a:ext cx="64008" cy="160020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150876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69848" y="1490472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</a:rPr>
              <a:t>Maps &amp; Location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84632" y="1984248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Pin-accurate site coordinates, embedded maps, and one-tap navigation to the job site.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3200400" y="132588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200400" y="1325880"/>
            <a:ext cx="64008" cy="160020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3280" y="150876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950208" y="1490472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</a:rPr>
              <a:t>Driving Directions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3364992" y="1984248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Turn-by-turn routing from the crew's current location, including access road notes and gate codes.</a:t>
            </a:r>
            <a:endParaRPr lang="en-US" sz="950" dirty="0"/>
          </a:p>
        </p:txBody>
      </p:sp>
      <p:sp>
        <p:nvSpPr>
          <p:cNvPr id="14" name="Shape 10"/>
          <p:cNvSpPr/>
          <p:nvPr/>
        </p:nvSpPr>
        <p:spPr>
          <a:xfrm>
            <a:off x="6080760" y="132588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080760" y="1325880"/>
            <a:ext cx="64008" cy="160020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640" y="1508760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830568" y="1490472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</a:rPr>
              <a:t>Photo Capture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6245352" y="1984248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Before/after photos, damage documentation, and as-built evidence — all geo-tagged and timestamped.</a:t>
            </a:r>
            <a:endParaRPr lang="en-US" sz="950" dirty="0"/>
          </a:p>
        </p:txBody>
      </p:sp>
      <p:sp>
        <p:nvSpPr>
          <p:cNvPr id="19" name="Shape 14"/>
          <p:cNvSpPr/>
          <p:nvPr/>
        </p:nvSpPr>
        <p:spPr>
          <a:xfrm>
            <a:off x="320040" y="315468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320040" y="3154680"/>
            <a:ext cx="64008" cy="160020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3337560"/>
            <a:ext cx="457200" cy="4572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069848" y="3319272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</a:rPr>
              <a:t>Notes &amp; Instructions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484632" y="3813048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 written instructions, hazard warnings, and special procedures attached directly to the work.</a:t>
            </a:r>
            <a:endParaRPr lang="en-US" sz="950" dirty="0"/>
          </a:p>
        </p:txBody>
      </p:sp>
      <p:sp>
        <p:nvSpPr>
          <p:cNvPr id="24" name="Shape 18"/>
          <p:cNvSpPr/>
          <p:nvPr/>
        </p:nvSpPr>
        <p:spPr>
          <a:xfrm>
            <a:off x="3200400" y="315468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3200400" y="3154680"/>
            <a:ext cx="64008" cy="160020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3280" y="3337560"/>
            <a:ext cx="457200" cy="45720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3950208" y="3319272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</a:rPr>
              <a:t>Step-by-Step Tasks</a:t>
            </a:r>
            <a:endParaRPr lang="en-US" sz="1100" dirty="0"/>
          </a:p>
        </p:txBody>
      </p:sp>
      <p:sp>
        <p:nvSpPr>
          <p:cNvPr id="28" name="Text 21"/>
          <p:cNvSpPr/>
          <p:nvPr/>
        </p:nvSpPr>
        <p:spPr>
          <a:xfrm>
            <a:off x="3364992" y="3813048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Ordered checklist of steps that crew must complete and check off — reducing errors and omissions.</a:t>
            </a:r>
            <a:endParaRPr lang="en-US" sz="950" dirty="0"/>
          </a:p>
        </p:txBody>
      </p:sp>
      <p:sp>
        <p:nvSpPr>
          <p:cNvPr id="29" name="Shape 22"/>
          <p:cNvSpPr/>
          <p:nvPr/>
        </p:nvSpPr>
        <p:spPr>
          <a:xfrm>
            <a:off x="6080760" y="315468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B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6080760" y="3154680"/>
            <a:ext cx="64008" cy="1600200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640" y="3337560"/>
            <a:ext cx="457200" cy="45720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830568" y="3319272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137"/>
                </a:solidFill>
              </a:rPr>
              <a:t>Completion Sign-Off</a:t>
            </a:r>
            <a:endParaRPr lang="en-US" sz="1100" dirty="0"/>
          </a:p>
        </p:txBody>
      </p:sp>
      <p:sp>
        <p:nvSpPr>
          <p:cNvPr id="33" name="Text 25"/>
          <p:cNvSpPr/>
          <p:nvPr/>
        </p:nvSpPr>
        <p:spPr>
          <a:xfrm>
            <a:off x="6245352" y="3813048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acknowledgment and supervisor review when work is done — with timestamp and geo-location.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Accountability at the Work Order Level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dollar spent gets attached to the right record — project, department, or cost center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560320" cy="1280160"/>
          </a:xfrm>
          <a:prstGeom prst="roundRect">
            <a:avLst>
              <a:gd name="adj" fmla="val 7143"/>
            </a:avLst>
          </a:prstGeom>
          <a:solidFill>
            <a:srgbClr val="153248"/>
          </a:solidFill>
          <a:ln w="12700">
            <a:solidFill>
              <a:srgbClr val="0A7EA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208483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items tracked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 cost center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337560" y="1371600"/>
            <a:ext cx="2560320" cy="1280160"/>
          </a:xfrm>
          <a:prstGeom prst="roundRect">
            <a:avLst>
              <a:gd name="adj" fmla="val 7143"/>
            </a:avLst>
          </a:prstGeom>
          <a:solidFill>
            <a:srgbClr val="153248"/>
          </a:solidFill>
          <a:ln w="12700">
            <a:solidFill>
              <a:srgbClr val="0A7EA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37560" y="14630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3337560" y="208483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codes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populated from parent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217920" y="1371600"/>
            <a:ext cx="2560320" cy="1280160"/>
          </a:xfrm>
          <a:prstGeom prst="roundRect">
            <a:avLst>
              <a:gd name="adj" fmla="val 7143"/>
            </a:avLst>
          </a:prstGeom>
          <a:solidFill>
            <a:srgbClr val="153248"/>
          </a:solidFill>
          <a:ln w="12700">
            <a:solidFill>
              <a:srgbClr val="0A7EA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0" y="14630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217920" y="208483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Labor &amp; material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accumulation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8346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gets captured: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320040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 Account Code — map work to the correct general ledger line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Center / Department — track by team or business unit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WBS / Phase — tie to capital or O&amp;M projects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Billing Reference — generate accurate invoices from completed work orders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Costs — auto-sum from assigned inventory items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Labor Costs — calculated from crew time-on-work-order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Labor Costs — calculated from crew time-on-work-order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Order Lifecycle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creation to close — every step is tracked, documented, and auditable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28600" y="1965960"/>
            <a:ext cx="1417320" cy="658368"/>
          </a:xfrm>
          <a:prstGeom prst="roundRect">
            <a:avLst>
              <a:gd name="adj" fmla="val 11111"/>
            </a:avLst>
          </a:prstGeom>
          <a:solidFill>
            <a:srgbClr val="0A7EA4"/>
          </a:solidFill>
          <a:ln w="6350">
            <a:solidFill>
              <a:srgbClr val="FFFFF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28600" y="1965960"/>
            <a:ext cx="141732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Create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Work Order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1874520" y="1965960"/>
            <a:ext cx="1417320" cy="658368"/>
          </a:xfrm>
          <a:prstGeom prst="roundRect">
            <a:avLst>
              <a:gd name="adj" fmla="val 11111"/>
            </a:avLst>
          </a:prstGeom>
          <a:solidFill>
            <a:srgbClr val="0A5878"/>
          </a:solidFill>
          <a:ln w="6350">
            <a:solidFill>
              <a:srgbClr val="FFFFF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874520" y="1965960"/>
            <a:ext cx="141732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Assign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Resources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520440" y="1965960"/>
            <a:ext cx="1417320" cy="658368"/>
          </a:xfrm>
          <a:prstGeom prst="roundRect">
            <a:avLst>
              <a:gd name="adj" fmla="val 11111"/>
            </a:avLst>
          </a:prstGeom>
          <a:solidFill>
            <a:srgbClr val="0A5878"/>
          </a:solidFill>
          <a:ln w="6350">
            <a:solidFill>
              <a:srgbClr val="FFFFF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520440" y="1965960"/>
            <a:ext cx="141732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Schedule &amp;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Dispatch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166360" y="1965960"/>
            <a:ext cx="1417320" cy="658368"/>
          </a:xfrm>
          <a:prstGeom prst="roundRect">
            <a:avLst>
              <a:gd name="adj" fmla="val 11111"/>
            </a:avLst>
          </a:prstGeom>
          <a:solidFill>
            <a:srgbClr val="E07B39"/>
          </a:solidFill>
          <a:ln w="6350">
            <a:solidFill>
              <a:srgbClr val="FFFFF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166360" y="1965960"/>
            <a:ext cx="141732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Field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Execution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812280" y="1965960"/>
            <a:ext cx="1417320" cy="658368"/>
          </a:xfrm>
          <a:prstGeom prst="roundRect">
            <a:avLst>
              <a:gd name="adj" fmla="val 11111"/>
            </a:avLst>
          </a:prstGeom>
          <a:solidFill>
            <a:srgbClr val="1D9D6C"/>
          </a:solidFill>
          <a:ln w="6350">
            <a:solidFill>
              <a:srgbClr val="FFFFF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812280" y="1965960"/>
            <a:ext cx="141732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Photo &amp;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Sign-Off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645920" y="2295144"/>
            <a:ext cx="228600" cy="0"/>
          </a:xfrm>
          <a:prstGeom prst="line">
            <a:avLst/>
          </a:prstGeom>
          <a:noFill/>
          <a:ln w="19050">
            <a:solidFill>
              <a:srgbClr val="0A7EA4"/>
            </a:solidFill>
            <a:prstDash val="solid"/>
            <a:tailEnd type="triangle"/>
          </a:ln>
        </p:spPr>
      </p:sp>
      <p:sp>
        <p:nvSpPr>
          <p:cNvPr id="15" name="Shape 13"/>
          <p:cNvSpPr/>
          <p:nvPr/>
        </p:nvSpPr>
        <p:spPr>
          <a:xfrm>
            <a:off x="3291840" y="2295144"/>
            <a:ext cx="228600" cy="0"/>
          </a:xfrm>
          <a:prstGeom prst="line">
            <a:avLst/>
          </a:prstGeom>
          <a:noFill/>
          <a:ln w="19050">
            <a:solidFill>
              <a:srgbClr val="0A7EA4"/>
            </a:solidFill>
            <a:prstDash val="solid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4937760" y="2295144"/>
            <a:ext cx="228600" cy="0"/>
          </a:xfrm>
          <a:prstGeom prst="line">
            <a:avLst/>
          </a:prstGeom>
          <a:noFill/>
          <a:ln w="19050">
            <a:solidFill>
              <a:srgbClr val="0A7EA4"/>
            </a:solidFill>
            <a:prstDash val="solid"/>
            <a:tailEnd type="triangle"/>
          </a:ln>
        </p:spPr>
      </p:sp>
      <p:sp>
        <p:nvSpPr>
          <p:cNvPr id="17" name="Shape 15"/>
          <p:cNvSpPr/>
          <p:nvPr/>
        </p:nvSpPr>
        <p:spPr>
          <a:xfrm>
            <a:off x="6583680" y="2295144"/>
            <a:ext cx="228600" cy="0"/>
          </a:xfrm>
          <a:prstGeom prst="line">
            <a:avLst/>
          </a:prstGeom>
          <a:noFill/>
          <a:ln w="19050">
            <a:solidFill>
              <a:srgbClr val="0A7EA4"/>
            </a:solidFill>
            <a:prstDash val="solid"/>
            <a:tailEnd type="triangle"/>
          </a:ln>
        </p:spPr>
      </p:sp>
      <p:sp>
        <p:nvSpPr>
          <p:cNvPr id="18" name="Shape 16"/>
          <p:cNvSpPr/>
          <p:nvPr/>
        </p:nvSpPr>
        <p:spPr>
          <a:xfrm>
            <a:off x="274320" y="276148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" y="2761488"/>
            <a:ext cx="54864" cy="347472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93192" y="276148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 record linked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274320" y="317296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3172968"/>
            <a:ext cx="54864" cy="347472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93192" y="317296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Instructions added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274320" y="358444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3584448"/>
            <a:ext cx="54864" cy="347472"/>
          </a:xfrm>
          <a:prstGeom prst="rect">
            <a:avLst/>
          </a:prstGeom>
          <a:solidFill>
            <a:srgbClr val="0A7EA4"/>
          </a:solidFill>
          <a:ln w="12700">
            <a:solidFill>
              <a:srgbClr val="0A7EA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93192" y="358444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codes set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1920240" y="276148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1920240" y="2761488"/>
            <a:ext cx="54864" cy="347472"/>
          </a:xfrm>
          <a:prstGeom prst="rect">
            <a:avLst/>
          </a:prstGeom>
          <a:solidFill>
            <a:srgbClr val="0A5878"/>
          </a:solidFill>
          <a:ln w="12700">
            <a:solidFill>
              <a:srgbClr val="0A587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039112" y="276148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assigned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1920240" y="317296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1920240" y="3172968"/>
            <a:ext cx="54864" cy="347472"/>
          </a:xfrm>
          <a:prstGeom prst="rect">
            <a:avLst/>
          </a:prstGeom>
          <a:solidFill>
            <a:srgbClr val="0A5878"/>
          </a:solidFill>
          <a:ln w="12700">
            <a:solidFill>
              <a:srgbClr val="0A587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039112" y="317296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Vehicles / equip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1920240" y="358444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1920240" y="3584448"/>
            <a:ext cx="54864" cy="347472"/>
          </a:xfrm>
          <a:prstGeom prst="rect">
            <a:avLst/>
          </a:prstGeom>
          <a:solidFill>
            <a:srgbClr val="0A5878"/>
          </a:solidFill>
          <a:ln w="12700">
            <a:solidFill>
              <a:srgbClr val="0A587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039112" y="358444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 allocated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3566160" y="276148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566160" y="2761488"/>
            <a:ext cx="54864" cy="347472"/>
          </a:xfrm>
          <a:prstGeom prst="rect">
            <a:avLst/>
          </a:prstGeom>
          <a:solidFill>
            <a:srgbClr val="0A5878"/>
          </a:solidFill>
          <a:ln w="12700">
            <a:solidFill>
              <a:srgbClr val="0A587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685032" y="276148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Date/time set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566160" y="317296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3566160" y="3172968"/>
            <a:ext cx="54864" cy="347472"/>
          </a:xfrm>
          <a:prstGeom prst="rect">
            <a:avLst/>
          </a:prstGeom>
          <a:solidFill>
            <a:srgbClr val="0A5878"/>
          </a:solidFill>
          <a:ln w="12700">
            <a:solidFill>
              <a:srgbClr val="0A587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685032" y="317296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Crew notified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566160" y="358444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566160" y="3584448"/>
            <a:ext cx="54864" cy="347472"/>
          </a:xfrm>
          <a:prstGeom prst="rect">
            <a:avLst/>
          </a:prstGeom>
          <a:solidFill>
            <a:srgbClr val="0A5878"/>
          </a:solidFill>
          <a:ln w="12700">
            <a:solidFill>
              <a:srgbClr val="0A587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685032" y="358444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 generated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5212080" y="276148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5212080" y="2761488"/>
            <a:ext cx="54864" cy="34747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330952" y="276148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checked off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5212080" y="317296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5212080" y="3172968"/>
            <a:ext cx="54864" cy="34747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330952" y="317296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Photos captured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5212080" y="358444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52" name="Shape 50"/>
          <p:cNvSpPr/>
          <p:nvPr/>
        </p:nvSpPr>
        <p:spPr>
          <a:xfrm>
            <a:off x="5212080" y="3584448"/>
            <a:ext cx="54864" cy="34747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330952" y="358444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 added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6858000" y="276148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55" name="Shape 53"/>
          <p:cNvSpPr/>
          <p:nvPr/>
        </p:nvSpPr>
        <p:spPr>
          <a:xfrm>
            <a:off x="6858000" y="2761488"/>
            <a:ext cx="54864" cy="347472"/>
          </a:xfrm>
          <a:prstGeom prst="rect">
            <a:avLst/>
          </a:prstGeom>
          <a:solidFill>
            <a:srgbClr val="1D9D6C"/>
          </a:solidFill>
          <a:ln w="12700">
            <a:solidFill>
              <a:srgbClr val="1D9D6C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976872" y="276148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Supervisor review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6858000" y="317296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58" name="Shape 56"/>
          <p:cNvSpPr/>
          <p:nvPr/>
        </p:nvSpPr>
        <p:spPr>
          <a:xfrm>
            <a:off x="6858000" y="3172968"/>
            <a:ext cx="54864" cy="347472"/>
          </a:xfrm>
          <a:prstGeom prst="rect">
            <a:avLst/>
          </a:prstGeom>
          <a:solidFill>
            <a:srgbClr val="1D9D6C"/>
          </a:solidFill>
          <a:ln w="12700">
            <a:solidFill>
              <a:srgbClr val="1D9D6C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976872" y="317296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finalized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6858000" y="3584448"/>
            <a:ext cx="13258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  <a:effectLst>
            <a:outerShdw sx="100000" sy="100000" kx="0" ky="0" algn="bl" rotWithShape="0" blurRad="25400" dist="12700" dir="8100000">
              <a:srgbClr val="000000">
                <a:alpha val="8000"/>
              </a:srgbClr>
            </a:outerShdw>
          </a:effectLst>
        </p:spPr>
      </p:sp>
      <p:sp>
        <p:nvSpPr>
          <p:cNvPr id="61" name="Shape 59"/>
          <p:cNvSpPr/>
          <p:nvPr/>
        </p:nvSpPr>
        <p:spPr>
          <a:xfrm>
            <a:off x="6858000" y="3584448"/>
            <a:ext cx="54864" cy="347472"/>
          </a:xfrm>
          <a:prstGeom prst="rect">
            <a:avLst/>
          </a:prstGeom>
          <a:solidFill>
            <a:srgbClr val="1D9D6C"/>
          </a:solidFill>
          <a:ln w="12700">
            <a:solidFill>
              <a:srgbClr val="1D9D6C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976872" y="3584448"/>
            <a:ext cx="1207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closed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 vs. Future State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3931920" cy="502920"/>
          </a:xfrm>
          <a:prstGeom prst="rect">
            <a:avLst/>
          </a:prstGeom>
          <a:solidFill>
            <a:srgbClr val="B23B3B"/>
          </a:solidFill>
          <a:ln w="12700">
            <a:solidFill>
              <a:srgbClr val="B23B3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TODAY — Task System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846320" y="914400"/>
            <a:ext cx="3931920" cy="502920"/>
          </a:xfrm>
          <a:prstGeom prst="rect">
            <a:avLst/>
          </a:prstGeom>
          <a:solidFill>
            <a:srgbClr val="1D9D6C"/>
          </a:solidFill>
          <a:ln w="12700">
            <a:solidFill>
              <a:srgbClr val="1D9D6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846320" y="91440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FUTURE — Work Order System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160520" y="914400"/>
            <a:ext cx="822960" cy="502920"/>
          </a:xfrm>
          <a:prstGeom prst="oval">
            <a:avLst/>
          </a:prstGeom>
          <a:solidFill>
            <a:srgbClr val="0D2137"/>
          </a:solidFill>
          <a:ln w="19050">
            <a:solidFill>
              <a:srgbClr val="FFFF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60520" y="914400"/>
            <a:ext cx="822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VS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1536192"/>
            <a:ext cx="3931920" cy="43891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46320" y="1536192"/>
            <a:ext cx="3931920" cy="43891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8912" y="1627632"/>
            <a:ext cx="256032" cy="256032"/>
          </a:xfrm>
          <a:prstGeom prst="rect">
            <a:avLst/>
          </a:prstGeom>
        </p:spPr>
      </p:pic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472" y="1627632"/>
            <a:ext cx="256032" cy="25603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7240" y="1536192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23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+ status only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5257800" y="1536192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D9D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instructions, steps, photos, notes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365760" y="2011680"/>
            <a:ext cx="3931920" cy="438912"/>
          </a:xfrm>
          <a:prstGeom prst="rect">
            <a:avLst/>
          </a:prstGeom>
          <a:solidFill>
            <a:srgbClr val="EFF4F7"/>
          </a:solidFill>
          <a:ln w="3810">
            <a:solidFill>
              <a:srgbClr val="E2EBF0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4846320" y="2011680"/>
            <a:ext cx="3931920" cy="438912"/>
          </a:xfrm>
          <a:prstGeom prst="rect">
            <a:avLst/>
          </a:prstGeom>
          <a:solidFill>
            <a:srgbClr val="EFF4F7"/>
          </a:solidFill>
          <a:ln w="3810">
            <a:solidFill>
              <a:srgbClr val="E2EBF0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2103120"/>
            <a:ext cx="256032" cy="256032"/>
          </a:xfrm>
          <a:prstGeom prst="rect">
            <a:avLst/>
          </a:prstGeom>
        </p:spPr>
      </p:pic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472" y="2103120"/>
            <a:ext cx="256032" cy="256032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77240" y="2011680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23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only</a:t>
            </a:r>
            <a:endParaRPr lang="en-US" sz="1050" dirty="0"/>
          </a:p>
        </p:txBody>
      </p:sp>
      <p:sp>
        <p:nvSpPr>
          <p:cNvPr id="20" name="Text 14"/>
          <p:cNvSpPr/>
          <p:nvPr/>
        </p:nvSpPr>
        <p:spPr>
          <a:xfrm>
            <a:off x="5257800" y="2011680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D9D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Projects, tickets, service orders, standalone</a:t>
            </a:r>
            <a:endParaRPr lang="en-US" sz="1050" dirty="0"/>
          </a:p>
        </p:txBody>
      </p:sp>
      <p:sp>
        <p:nvSpPr>
          <p:cNvPr id="21" name="Shape 15"/>
          <p:cNvSpPr/>
          <p:nvPr/>
        </p:nvSpPr>
        <p:spPr>
          <a:xfrm>
            <a:off x="365760" y="2487168"/>
            <a:ext cx="3931920" cy="43891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</p:spPr>
      </p:sp>
      <p:sp>
        <p:nvSpPr>
          <p:cNvPr id="22" name="Shape 16"/>
          <p:cNvSpPr/>
          <p:nvPr/>
        </p:nvSpPr>
        <p:spPr>
          <a:xfrm>
            <a:off x="4846320" y="2487168"/>
            <a:ext cx="3931920" cy="43891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</p:spPr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912" y="2578608"/>
            <a:ext cx="256032" cy="256032"/>
          </a:xfrm>
          <a:prstGeom prst="rect">
            <a:avLst/>
          </a:prstGeom>
        </p:spPr>
      </p:pic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9472" y="2578608"/>
            <a:ext cx="256032" cy="256032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777240" y="2487168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23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resource tracking</a:t>
            </a:r>
            <a:endParaRPr lang="en-US" sz="1050" dirty="0"/>
          </a:p>
        </p:txBody>
      </p:sp>
      <p:sp>
        <p:nvSpPr>
          <p:cNvPr id="26" name="Text 18"/>
          <p:cNvSpPr/>
          <p:nvPr/>
        </p:nvSpPr>
        <p:spPr>
          <a:xfrm>
            <a:off x="5257800" y="2487168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D9D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People, vehicles, equipment, materials</a:t>
            </a:r>
            <a:endParaRPr lang="en-US" sz="1050" dirty="0"/>
          </a:p>
        </p:txBody>
      </p:sp>
      <p:sp>
        <p:nvSpPr>
          <p:cNvPr id="27" name="Shape 19"/>
          <p:cNvSpPr/>
          <p:nvPr/>
        </p:nvSpPr>
        <p:spPr>
          <a:xfrm>
            <a:off x="365760" y="2962656"/>
            <a:ext cx="3931920" cy="438912"/>
          </a:xfrm>
          <a:prstGeom prst="rect">
            <a:avLst/>
          </a:prstGeom>
          <a:solidFill>
            <a:srgbClr val="EFF4F7"/>
          </a:solidFill>
          <a:ln w="3810">
            <a:solidFill>
              <a:srgbClr val="E2EBF0"/>
            </a:solidFill>
            <a:prstDash val="solid"/>
          </a:ln>
        </p:spPr>
      </p:sp>
      <p:sp>
        <p:nvSpPr>
          <p:cNvPr id="28" name="Shape 20"/>
          <p:cNvSpPr/>
          <p:nvPr/>
        </p:nvSpPr>
        <p:spPr>
          <a:xfrm>
            <a:off x="4846320" y="2962656"/>
            <a:ext cx="3931920" cy="438912"/>
          </a:xfrm>
          <a:prstGeom prst="rect">
            <a:avLst/>
          </a:prstGeom>
          <a:solidFill>
            <a:srgbClr val="EFF4F7"/>
          </a:solidFill>
          <a:ln w="3810">
            <a:solidFill>
              <a:srgbClr val="E2EBF0"/>
            </a:solidFill>
            <a:prstDash val="solid"/>
          </a:ln>
        </p:spPr>
      </p:sp>
      <p:pic>
        <p:nvPicPr>
          <p:cNvPr id="2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8912" y="3054096"/>
            <a:ext cx="256032" cy="256032"/>
          </a:xfrm>
          <a:prstGeom prst="rect">
            <a:avLst/>
          </a:prstGeom>
        </p:spPr>
      </p:pic>
      <p:pic>
        <p:nvPicPr>
          <p:cNvPr id="30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19472" y="3054096"/>
            <a:ext cx="256032" cy="256032"/>
          </a:xfrm>
          <a:prstGeom prst="rect">
            <a:avLst/>
          </a:prstGeom>
        </p:spPr>
      </p:pic>
      <p:sp>
        <p:nvSpPr>
          <p:cNvPr id="31" name="Text 21"/>
          <p:cNvSpPr/>
          <p:nvPr/>
        </p:nvSpPr>
        <p:spPr>
          <a:xfrm>
            <a:off x="777240" y="2962656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23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financial codes</a:t>
            </a:r>
            <a:endParaRPr lang="en-US" sz="1050" dirty="0"/>
          </a:p>
        </p:txBody>
      </p:sp>
      <p:sp>
        <p:nvSpPr>
          <p:cNvPr id="32" name="Text 22"/>
          <p:cNvSpPr/>
          <p:nvPr/>
        </p:nvSpPr>
        <p:spPr>
          <a:xfrm>
            <a:off x="5257800" y="2962656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D9D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GL, cost center, WBS, billing references</a:t>
            </a:r>
            <a:endParaRPr lang="en-US" sz="1050" dirty="0"/>
          </a:p>
        </p:txBody>
      </p:sp>
      <p:sp>
        <p:nvSpPr>
          <p:cNvPr id="33" name="Shape 23"/>
          <p:cNvSpPr/>
          <p:nvPr/>
        </p:nvSpPr>
        <p:spPr>
          <a:xfrm>
            <a:off x="365760" y="3438144"/>
            <a:ext cx="3931920" cy="43891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</p:spPr>
      </p:sp>
      <p:sp>
        <p:nvSpPr>
          <p:cNvPr id="34" name="Shape 24"/>
          <p:cNvSpPr/>
          <p:nvPr/>
        </p:nvSpPr>
        <p:spPr>
          <a:xfrm>
            <a:off x="4846320" y="3438144"/>
            <a:ext cx="3931920" cy="43891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</p:spPr>
      </p:sp>
      <p:pic>
        <p:nvPicPr>
          <p:cNvPr id="35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8912" y="3529584"/>
            <a:ext cx="256032" cy="256032"/>
          </a:xfrm>
          <a:prstGeom prst="rect">
            <a:avLst/>
          </a:prstGeom>
        </p:spPr>
      </p:pic>
      <p:pic>
        <p:nvPicPr>
          <p:cNvPr id="36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9472" y="3529584"/>
            <a:ext cx="256032" cy="256032"/>
          </a:xfrm>
          <a:prstGeom prst="rect">
            <a:avLst/>
          </a:prstGeom>
        </p:spPr>
      </p:pic>
      <p:sp>
        <p:nvSpPr>
          <p:cNvPr id="37" name="Text 25"/>
          <p:cNvSpPr/>
          <p:nvPr/>
        </p:nvSpPr>
        <p:spPr>
          <a:xfrm>
            <a:off x="777240" y="3438144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23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field navigation</a:t>
            </a:r>
            <a:endParaRPr lang="en-US" sz="1050" dirty="0"/>
          </a:p>
        </p:txBody>
      </p:sp>
      <p:sp>
        <p:nvSpPr>
          <p:cNvPr id="38" name="Text 26"/>
          <p:cNvSpPr/>
          <p:nvPr/>
        </p:nvSpPr>
        <p:spPr>
          <a:xfrm>
            <a:off x="5257800" y="3438144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D9D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Maps, driving directions, GPS coordinates</a:t>
            </a:r>
            <a:endParaRPr lang="en-US" sz="1050" dirty="0"/>
          </a:p>
        </p:txBody>
      </p:sp>
      <p:sp>
        <p:nvSpPr>
          <p:cNvPr id="39" name="Shape 27"/>
          <p:cNvSpPr/>
          <p:nvPr/>
        </p:nvSpPr>
        <p:spPr>
          <a:xfrm>
            <a:off x="365760" y="3913632"/>
            <a:ext cx="3931920" cy="438912"/>
          </a:xfrm>
          <a:prstGeom prst="rect">
            <a:avLst/>
          </a:prstGeom>
          <a:solidFill>
            <a:srgbClr val="EFF4F7"/>
          </a:solidFill>
          <a:ln w="3810">
            <a:solidFill>
              <a:srgbClr val="E2EBF0"/>
            </a:solidFill>
            <a:prstDash val="solid"/>
          </a:ln>
        </p:spPr>
      </p:sp>
      <p:sp>
        <p:nvSpPr>
          <p:cNvPr id="40" name="Shape 28"/>
          <p:cNvSpPr/>
          <p:nvPr/>
        </p:nvSpPr>
        <p:spPr>
          <a:xfrm>
            <a:off x="4846320" y="3913632"/>
            <a:ext cx="3931920" cy="438912"/>
          </a:xfrm>
          <a:prstGeom prst="rect">
            <a:avLst/>
          </a:prstGeom>
          <a:solidFill>
            <a:srgbClr val="EFF4F7"/>
          </a:solidFill>
          <a:ln w="3810">
            <a:solidFill>
              <a:srgbClr val="E2EBF0"/>
            </a:solidFill>
            <a:prstDash val="solid"/>
          </a:ln>
        </p:spPr>
      </p:sp>
      <p:pic>
        <p:nvPicPr>
          <p:cNvPr id="41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8912" y="4005072"/>
            <a:ext cx="256032" cy="256032"/>
          </a:xfrm>
          <a:prstGeom prst="rect">
            <a:avLst/>
          </a:prstGeom>
        </p:spPr>
      </p:pic>
      <p:pic>
        <p:nvPicPr>
          <p:cNvPr id="42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19472" y="4005072"/>
            <a:ext cx="256032" cy="256032"/>
          </a:xfrm>
          <a:prstGeom prst="rect">
            <a:avLst/>
          </a:prstGeom>
        </p:spPr>
      </p:pic>
      <p:sp>
        <p:nvSpPr>
          <p:cNvPr id="43" name="Text 29"/>
          <p:cNvSpPr/>
          <p:nvPr/>
        </p:nvSpPr>
        <p:spPr>
          <a:xfrm>
            <a:off x="777240" y="3913632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23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photo evidence</a:t>
            </a:r>
            <a:endParaRPr lang="en-US" sz="1050" dirty="0"/>
          </a:p>
        </p:txBody>
      </p:sp>
      <p:sp>
        <p:nvSpPr>
          <p:cNvPr id="44" name="Text 30"/>
          <p:cNvSpPr/>
          <p:nvPr/>
        </p:nvSpPr>
        <p:spPr>
          <a:xfrm>
            <a:off x="5257800" y="3913632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D9D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Before/after photos, geo-tagged &amp; timestamped</a:t>
            </a:r>
            <a:endParaRPr lang="en-US" sz="1050" dirty="0"/>
          </a:p>
        </p:txBody>
      </p:sp>
      <p:sp>
        <p:nvSpPr>
          <p:cNvPr id="45" name="Shape 31"/>
          <p:cNvSpPr/>
          <p:nvPr/>
        </p:nvSpPr>
        <p:spPr>
          <a:xfrm>
            <a:off x="365760" y="4389120"/>
            <a:ext cx="3931920" cy="43891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</p:spPr>
      </p:sp>
      <p:sp>
        <p:nvSpPr>
          <p:cNvPr id="46" name="Shape 32"/>
          <p:cNvSpPr/>
          <p:nvPr/>
        </p:nvSpPr>
        <p:spPr>
          <a:xfrm>
            <a:off x="4846320" y="4389120"/>
            <a:ext cx="3931920" cy="438912"/>
          </a:xfrm>
          <a:prstGeom prst="rect">
            <a:avLst/>
          </a:prstGeom>
          <a:solidFill>
            <a:srgbClr val="FFFFFF"/>
          </a:solidFill>
          <a:ln w="3810">
            <a:solidFill>
              <a:srgbClr val="E2EBF0"/>
            </a:solidFill>
            <a:prstDash val="solid"/>
          </a:ln>
        </p:spPr>
      </p:sp>
      <p:pic>
        <p:nvPicPr>
          <p:cNvPr id="47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38912" y="4480560"/>
            <a:ext cx="256032" cy="256032"/>
          </a:xfrm>
          <a:prstGeom prst="rect">
            <a:avLst/>
          </a:prstGeom>
        </p:spPr>
      </p:pic>
      <p:pic>
        <p:nvPicPr>
          <p:cNvPr id="48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919472" y="4480560"/>
            <a:ext cx="256032" cy="256032"/>
          </a:xfrm>
          <a:prstGeom prst="rect">
            <a:avLst/>
          </a:prstGeom>
        </p:spPr>
      </p:pic>
      <p:sp>
        <p:nvSpPr>
          <p:cNvPr id="49" name="Text 33"/>
          <p:cNvSpPr/>
          <p:nvPr/>
        </p:nvSpPr>
        <p:spPr>
          <a:xfrm>
            <a:off x="777240" y="4389120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23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follow-up required</a:t>
            </a:r>
            <a:endParaRPr lang="en-US" sz="1050" dirty="0"/>
          </a:p>
        </p:txBody>
      </p:sp>
      <p:sp>
        <p:nvSpPr>
          <p:cNvPr id="50" name="Text 34"/>
          <p:cNvSpPr/>
          <p:nvPr/>
        </p:nvSpPr>
        <p:spPr>
          <a:xfrm>
            <a:off x="5257800" y="4389120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D9D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sign-off &amp; supervisor review built in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Order System — Management Proposal</dc:title>
  <dc:subject>PptxGenJS Presentation</dc:subject>
  <dc:creator>OSP Operations Team</dc:creator>
  <cp:lastModifiedBy>OSP Operations Team</cp:lastModifiedBy>
  <cp:revision>1</cp:revision>
  <dcterms:created xsi:type="dcterms:W3CDTF">2026-05-14T09:21:27Z</dcterms:created>
  <dcterms:modified xsi:type="dcterms:W3CDTF">2026-05-14T09:21:27Z</dcterms:modified>
</cp:coreProperties>
</file>